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279" r:id="rId16"/>
    <p:sldId id="278" r:id="rId17"/>
    <p:sldId id="280" r:id="rId18"/>
    <p:sldId id="298" r:id="rId19"/>
    <p:sldId id="270" r:id="rId20"/>
    <p:sldId id="292" r:id="rId21"/>
    <p:sldId id="334" r:id="rId22"/>
    <p:sldId id="353" r:id="rId23"/>
    <p:sldId id="266" r:id="rId24"/>
    <p:sldId id="288" r:id="rId25"/>
    <p:sldId id="290" r:id="rId26"/>
    <p:sldId id="291" r:id="rId27"/>
    <p:sldId id="293" r:id="rId28"/>
    <p:sldId id="286" r:id="rId29"/>
    <p:sldId id="295" r:id="rId30"/>
    <p:sldId id="351" r:id="rId31"/>
    <p:sldId id="350" r:id="rId32"/>
    <p:sldId id="341" r:id="rId33"/>
    <p:sldId id="277" r:id="rId34"/>
    <p:sldId id="349" r:id="rId35"/>
    <p:sldId id="348" r:id="rId36"/>
    <p:sldId id="297" r:id="rId37"/>
    <p:sldId id="335" r:id="rId38"/>
    <p:sldId id="336" r:id="rId39"/>
    <p:sldId id="306" r:id="rId40"/>
    <p:sldId id="296" r:id="rId41"/>
    <p:sldId id="263" r:id="rId42"/>
    <p:sldId id="329" r:id="rId43"/>
    <p:sldId id="330" r:id="rId44"/>
    <p:sldId id="331" r:id="rId45"/>
    <p:sldId id="332" r:id="rId46"/>
    <p:sldId id="333" r:id="rId47"/>
    <p:sldId id="308" r:id="rId48"/>
    <p:sldId id="322" r:id="rId49"/>
    <p:sldId id="287" r:id="rId50"/>
    <p:sldId id="321" r:id="rId51"/>
    <p:sldId id="282" r:id="rId52"/>
    <p:sldId id="271" r:id="rId53"/>
    <p:sldId id="294" r:id="rId54"/>
    <p:sldId id="257" r:id="rId55"/>
    <p:sldId id="284" r:id="rId56"/>
    <p:sldId id="281" r:id="rId57"/>
    <p:sldId id="273"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42" r:id="rId71"/>
    <p:sldId id="343" r:id="rId72"/>
    <p:sldId id="344" r:id="rId73"/>
    <p:sldId id="345" r:id="rId74"/>
    <p:sldId id="346" r:id="rId75"/>
    <p:sldId id="347"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1" autoAdjust="0"/>
    <p:restoredTop sz="46139" autoAdjust="0"/>
  </p:normalViewPr>
  <p:slideViewPr>
    <p:cSldViewPr snapToGrid="0">
      <p:cViewPr varScale="1">
        <p:scale>
          <a:sx n="47" d="100"/>
          <a:sy n="47" d="100"/>
        </p:scale>
        <p:origin x="1719" y="3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では、開発者が参考にしたいテストコードを上位に推薦できるようにテストコードの順位付けをします。</a:t>
            </a:r>
            <a:endParaRPr kumimoji="1" lang="en-US" altLang="ja-JP" dirty="0" smtClean="0"/>
          </a:p>
          <a:p>
            <a:endParaRPr kumimoji="1" lang="en-US" altLang="ja-JP" dirty="0" smtClean="0"/>
          </a:p>
          <a:p>
            <a:r>
              <a:rPr kumimoji="1" lang="ja-JP" altLang="en-US" dirty="0" smtClean="0"/>
              <a:t>本研究では、ランキング手法として類似度とテストスメルの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dirty="0" smtClean="0"/>
              <a:t>1</a:t>
            </a:r>
            <a:r>
              <a:rPr kumimoji="1" lang="ja-JP" altLang="en-US" dirty="0" smtClean="0"/>
              <a:t>つ目の類似度というのは、</a:t>
            </a:r>
            <a:r>
              <a:rPr kumimoji="1" lang="en-US" altLang="ja-JP" dirty="0" smtClean="0"/>
              <a:t>Step1</a:t>
            </a:r>
            <a:r>
              <a:rPr kumimoji="1" lang="ja-JP" altLang="en-US" dirty="0" smtClean="0"/>
              <a:t>の入力コード片と類似コード片間の類似度を指します</a:t>
            </a:r>
            <a:r>
              <a:rPr kumimoji="1" lang="ja-JP" altLang="en-US" dirty="0" smtClean="0"/>
              <a:t>。</a:t>
            </a:r>
            <a:endParaRPr kumimoji="1" lang="en-US" altLang="ja-JP"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dirty="0" smtClean="0"/>
              <a:t>2</a:t>
            </a:r>
            <a:r>
              <a:rPr kumimoji="1" lang="ja-JP" altLang="en-US" dirty="0" smtClean="0"/>
              <a:t>つ目のテストスメルは、</a:t>
            </a:r>
            <a:r>
              <a:rPr kumimoji="1" lang="en-US" altLang="ja-JP" dirty="0" smtClean="0"/>
              <a:t>Step3</a:t>
            </a:r>
            <a:r>
              <a:rPr kumimoji="1" lang="ja-JP" altLang="en-US" dirty="0" err="1" smtClean="0"/>
              <a:t>で検</a:t>
            </a:r>
            <a:r>
              <a:rPr kumimoji="1" lang="ja-JP" altLang="en-US" dirty="0" smtClean="0"/>
              <a:t>出されるテストスメルの数を指します。</a:t>
            </a:r>
            <a:endParaRPr kumimoji="1" lang="en-US" altLang="ja-JP" dirty="0" smtClean="0"/>
          </a:p>
          <a:p>
            <a:endParaRPr kumimoji="1" lang="en-US" altLang="ja-JP" dirty="0" smtClean="0"/>
          </a:p>
          <a:p>
            <a:r>
              <a:rPr kumimoji="1" lang="ja-JP" altLang="en-US" dirty="0" smtClean="0"/>
              <a:t>テストスメルを要素に用いることで、より品質の高いテストコードを開発者に推薦します。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で、これらの</a:t>
            </a:r>
            <a:r>
              <a:rPr kumimoji="1" lang="en-US" altLang="ja-JP" dirty="0" smtClean="0"/>
              <a:t>2</a:t>
            </a:r>
            <a:r>
              <a:rPr kumimoji="1" lang="ja-JP" altLang="en-US" dirty="0" err="1" smtClean="0"/>
              <a:t>つの</a:t>
            </a:r>
            <a:r>
              <a:rPr kumimoji="1" lang="ja-JP" altLang="en-US" dirty="0" smtClean="0"/>
              <a:t>要素の内</a:t>
            </a:r>
            <a:r>
              <a:rPr kumimoji="1" lang="ja-JP" altLang="en-US" dirty="0" smtClean="0"/>
              <a:t>、</a:t>
            </a:r>
            <a:r>
              <a:rPr kumimoji="1" lang="en-US" altLang="ja-JP" dirty="0" err="1" smtClean="0"/>
              <a:t>SuiteRec</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類似度</a:t>
            </a:r>
            <a:r>
              <a:rPr lang="ja-JP" altLang="en-US" sz="1200" dirty="0" smtClean="0">
                <a:latin typeface="メイリオ" panose="020B0604030504040204" pitchFamily="50" charset="-128"/>
                <a:ea typeface="メイリオ" panose="020B0604030504040204" pitchFamily="50" charset="-128"/>
              </a:rPr>
              <a:t>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dirty="0" smtClean="0"/>
          </a:p>
          <a:p>
            <a:r>
              <a:rPr kumimoji="1" lang="ja-JP" altLang="en-US" u="sng" dirty="0" smtClean="0"/>
              <a:t>ソフトウェアの品質を確認する</a:t>
            </a:r>
            <a:r>
              <a:rPr kumimoji="1" lang="en-US" altLang="ja-JP" u="sng" dirty="0" smtClean="0"/>
              <a:t>1</a:t>
            </a:r>
            <a:r>
              <a:rPr kumimoji="1" lang="ja-JP" altLang="en-US" u="sng" dirty="0" err="1" smtClean="0"/>
              <a:t>つの</a:t>
            </a:r>
            <a:r>
              <a:rPr kumimoji="1" lang="ja-JP" altLang="en-US" u="sng" dirty="0" smtClean="0"/>
              <a:t>指標として、作成したテストが十分に網羅して実行できているか測定するカバレッジは重要です．</a:t>
            </a:r>
            <a:endParaRPr kumimoji="1" lang="en-US" altLang="ja-JP" u="sng" dirty="0" smtClean="0"/>
          </a:p>
          <a:p>
            <a:endParaRPr kumimoji="1" lang="en-US" altLang="ja-JP" dirty="0" smtClean="0"/>
          </a:p>
          <a:p>
            <a:r>
              <a:rPr kumimoji="1" lang="en-US" altLang="ja-JP" dirty="0" smtClean="0"/>
              <a:t>RQ2,3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en-US" altLang="ja-JP" dirty="0" smtClean="0"/>
              <a:t>RQ</a:t>
            </a:r>
            <a:r>
              <a:rPr kumimoji="1" lang="ja-JP" altLang="en-US" dirty="0" smtClean="0"/>
              <a:t>で</a:t>
            </a:r>
            <a:r>
              <a:rPr kumimoji="1" lang="en-US" altLang="ja-JP" dirty="0" err="1" smtClean="0"/>
              <a:t>SuiteRec</a:t>
            </a:r>
            <a:r>
              <a:rPr kumimoji="1" lang="ja-JP" altLang="en-US" dirty="0" smtClean="0"/>
              <a:t>を利用することで、</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a:t>
            </a:r>
            <a:endParaRPr kumimoji="1" lang="en-US" altLang="ja-JP" dirty="0" smtClean="0"/>
          </a:p>
          <a:p>
            <a:pPr marL="0" indent="0">
              <a:buFont typeface="Arial" panose="020B0604020202020204" pitchFamily="34" charset="0"/>
              <a:buNone/>
            </a:pPr>
            <a:r>
              <a:rPr kumimoji="1" lang="ja-JP" altLang="en-US" dirty="0" smtClean="0"/>
              <a:t>を明らかにします。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a:t>
            </a:r>
            <a:r>
              <a:rPr kumimoji="1" lang="ja-JP" altLang="en-US" dirty="0" smtClean="0"/>
              <a:t>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a:t>
            </a:r>
            <a:r>
              <a:rPr kumimoji="1" lang="ja-JP" altLang="en-US" dirty="0" smtClean="0"/>
              <a:t>有用性を評価した実験で、</a:t>
            </a:r>
            <a:r>
              <a:rPr kumimoji="1" lang="en-US" altLang="ja-JP" dirty="0" smtClean="0"/>
              <a:t>~~</a:t>
            </a:r>
            <a:r>
              <a:rPr kumimoji="1" lang="ja-JP" altLang="en-US" dirty="0" smtClean="0"/>
              <a:t>できることが分かりました。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ソフトウェアテストとは、ソフトウェア開発におけるソフトウェアの品質を確かめる工程のことで、開発プロセスにおける最後の工程になります。</a:t>
            </a:r>
            <a:endParaRPr kumimoji="1" lang="en-US" altLang="ja-JP" dirty="0" smtClean="0"/>
          </a:p>
          <a:p>
            <a:endParaRPr kumimoji="1" lang="en-US" altLang="ja-JP" dirty="0" smtClean="0"/>
          </a:p>
          <a:p>
            <a:r>
              <a:rPr kumimoji="1" lang="ja-JP" altLang="en-US" dirty="0" smtClean="0"/>
              <a:t>テストはソフトウェア</a:t>
            </a:r>
            <a:r>
              <a:rPr kumimoji="1" lang="ja-JP" altLang="en-US" dirty="0" smtClean="0"/>
              <a:t>の不具合を検出</a:t>
            </a:r>
            <a:r>
              <a:rPr kumimoji="1" lang="ja-JP" altLang="en-US" dirty="0" smtClean="0"/>
              <a:t>して、それを修正することでソフトウェアの品質</a:t>
            </a:r>
            <a:r>
              <a:rPr kumimoji="1" lang="ja-JP" altLang="en-US" dirty="0" smtClean="0"/>
              <a:t>を向上させること</a:t>
            </a:r>
            <a:r>
              <a:rPr kumimoji="1" lang="ja-JP" altLang="en-US" dirty="0" smtClean="0"/>
              <a:t>を、目的</a:t>
            </a:r>
            <a:r>
              <a:rPr kumimoji="1" lang="ja-JP" altLang="en-US" dirty="0" smtClean="0"/>
              <a:t>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smtClean="0"/>
              <a:t>	</a:t>
            </a:r>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a:t>
            </a:r>
            <a:r>
              <a:rPr kumimoji="1" lang="ja-JP" altLang="en-US" dirty="0" smtClean="0"/>
              <a:t>手法</a:t>
            </a:r>
            <a:r>
              <a:rPr kumimoji="1" lang="ja-JP" altLang="en-US" dirty="0" smtClean="0"/>
              <a:t>の基本となるアイディア</a:t>
            </a:r>
            <a:r>
              <a:rPr kumimoji="1" lang="ja-JP" altLang="en-US" dirty="0" smtClean="0"/>
              <a:t>は，類似するソースコード間での</a:t>
            </a:r>
            <a:r>
              <a:rPr kumimoji="1" lang="ja-JP" altLang="en-US" dirty="0" smtClean="0"/>
              <a:t>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a:t>
            </a:r>
            <a:r>
              <a:rPr kumimoji="1" lang="ja-JP" altLang="en-US" dirty="0" smtClean="0"/>
              <a:t>コードの検出には、既存ツールを用いて</a:t>
            </a:r>
            <a:r>
              <a:rPr kumimoji="1" lang="en-US" altLang="ja-JP" b="1" dirty="0" smtClean="0"/>
              <a:t>OSS</a:t>
            </a:r>
            <a:r>
              <a:rPr kumimoji="1" lang="ja-JP" altLang="en-US" b="1" dirty="0" smtClean="0"/>
              <a:t>の</a:t>
            </a:r>
            <a:r>
              <a:rPr kumimoji="1" lang="ja-JP" altLang="en-US" b="1" dirty="0" smtClean="0"/>
              <a:t>プロダクションコードが</a:t>
            </a:r>
            <a:r>
              <a:rPr kumimoji="1" lang="ja-JP" altLang="en-US" b="1" dirty="0" smtClean="0"/>
              <a:t>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a:t>
            </a:r>
            <a:r>
              <a:rPr kumimoji="1" lang="ja-JP" altLang="en-US" dirty="0" smtClean="0"/>
              <a:t>テストコードを検索</a:t>
            </a:r>
            <a:r>
              <a:rPr kumimoji="1" lang="ja-JP" altLang="en-US" dirty="0" smtClean="0"/>
              <a:t>します</a:t>
            </a:r>
            <a:r>
              <a:rPr kumimoji="1" lang="ja-JP" altLang="en-US" dirty="0" smtClean="0"/>
              <a:t>。</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a:t>
            </a:r>
            <a:r>
              <a:rPr kumimoji="1" lang="ja-JP" altLang="en-US" dirty="0" smtClean="0"/>
              <a:t>、類似コード片からテストコード</a:t>
            </a:r>
            <a:r>
              <a:rPr kumimoji="1" lang="ja-JP" altLang="en-US" dirty="0" smtClean="0"/>
              <a:t>を検索するために</a:t>
            </a:r>
            <a:r>
              <a:rPr kumimoji="1" lang="ja-JP" altLang="en-US" dirty="0" smtClean="0"/>
              <a:t>、対象</a:t>
            </a:r>
            <a:r>
              <a:rPr kumimoji="1" lang="ja-JP" altLang="en-US" dirty="0" smtClean="0"/>
              <a:t>コードとテストコードをこのように</a:t>
            </a:r>
            <a:r>
              <a:rPr kumimoji="1" lang="en-US" altLang="ja-JP" dirty="0" smtClean="0"/>
              <a:t>3</a:t>
            </a:r>
            <a:r>
              <a:rPr kumimoji="1" lang="ja-JP" altLang="en-US" dirty="0" smtClean="0"/>
              <a:t>つ</a:t>
            </a:r>
            <a:r>
              <a:rPr kumimoji="1" lang="ja-JP" altLang="en-US" dirty="0" smtClean="0"/>
              <a:t>フェーズを踏んで対応付け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a:t>
            </a:r>
            <a:endParaRPr kumimoji="1" lang="en-US" altLang="ja-JP" dirty="0" smtClean="0"/>
          </a:p>
          <a:p>
            <a:endParaRPr kumimoji="1" lang="en-US" altLang="ja-JP" dirty="0" smtClean="0"/>
          </a:p>
          <a:p>
            <a:r>
              <a:rPr kumimoji="1" lang="ja-JP" altLang="en-US" dirty="0" smtClean="0"/>
              <a:t>本研究</a:t>
            </a:r>
            <a:r>
              <a:rPr kumimoji="1" lang="ja-JP" altLang="en-US" dirty="0" smtClean="0"/>
              <a:t>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フェーズを踏むことで対象コードとテストコードを厳密に対応付け、類似コード片に対応するテストコードを正確に検索できるようにしました。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dirty="0" smtClean="0"/>
              <a:t>、</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a:t>
            </a:r>
            <a:r>
              <a:rPr kumimoji="1" lang="ja-JP" altLang="en-US" u="sng" dirty="0" smtClean="0"/>
              <a:t>に複数の</a:t>
            </a:r>
            <a:r>
              <a:rPr kumimoji="1" lang="en-US" altLang="ja-JP" u="sng" dirty="0" err="1" smtClean="0"/>
              <a:t>asser</a:t>
            </a:r>
            <a:r>
              <a:rPr kumimoji="1" lang="ja-JP" altLang="en-US" u="sng" dirty="0" smtClean="0"/>
              <a:t>文を含む場合</a:t>
            </a:r>
            <a:r>
              <a:rPr kumimoji="1" lang="ja-JP" altLang="en-US" u="sng" dirty="0" smtClean="0"/>
              <a:t>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a:t>
            </a:r>
            <a:r>
              <a:rPr kumimoji="1" lang="ja-JP" altLang="en-US" dirty="0" smtClean="0"/>
              <a:t>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a:t>
            </a:r>
            <a:r>
              <a:rPr kumimoji="1" lang="ja-JP" altLang="en-US" dirty="0" smtClean="0"/>
              <a:t>、テストスメル</a:t>
            </a:r>
            <a:r>
              <a:rPr kumimoji="1" lang="ja-JP" altLang="en-US" dirty="0" smtClean="0"/>
              <a:t>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7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526803479"/>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76468" y="1819664"/>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067561" y="1599503"/>
            <a:ext cx="5592896"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858898" y="4787823"/>
            <a:ext cx="8183485" cy="787132"/>
          </a:xfrm>
          <a:prstGeom prst="wedgeRoundRectCallout">
            <a:avLst>
              <a:gd name="adj1" fmla="val 36717"/>
              <a:gd name="adj2" fmla="val -1112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[6]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[6]</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17429</TotalTime>
  <Words>15003</Words>
  <Application>Microsoft Office PowerPoint</Application>
  <PresentationFormat>ワイド画面</PresentationFormat>
  <Paragraphs>1764</Paragraphs>
  <Slides>75</Slides>
  <Notes>64</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75</vt:i4>
      </vt:variant>
    </vt:vector>
  </HeadingPairs>
  <TitlesOfParts>
    <vt:vector size="85"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推薦プロセスの高速化</vt:lpstr>
      <vt:lpstr>RQ2. SuiteRecは、テストコードの作成時間を 　　　削減できるか？</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515</cp:revision>
  <dcterms:created xsi:type="dcterms:W3CDTF">2020-01-21T13:07:49Z</dcterms:created>
  <dcterms:modified xsi:type="dcterms:W3CDTF">2020-02-04T07:44:40Z</dcterms:modified>
</cp:coreProperties>
</file>